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73" r:id="rId5"/>
    <p:sldId id="258" r:id="rId6"/>
    <p:sldId id="259" r:id="rId7"/>
    <p:sldId id="260" r:id="rId8"/>
    <p:sldId id="261" r:id="rId9"/>
    <p:sldId id="274" r:id="rId10"/>
    <p:sldId id="262" r:id="rId11"/>
    <p:sldId id="263" r:id="rId12"/>
    <p:sldId id="264" r:id="rId13"/>
    <p:sldId id="277" r:id="rId14"/>
    <p:sldId id="265" r:id="rId15"/>
    <p:sldId id="278" r:id="rId16"/>
    <p:sldId id="266" r:id="rId17"/>
    <p:sldId id="275" r:id="rId18"/>
    <p:sldId id="279" r:id="rId19"/>
    <p:sldId id="268" r:id="rId20"/>
    <p:sldId id="269" r:id="rId21"/>
    <p:sldId id="270" r:id="rId22"/>
    <p:sldId id="271"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1E43C82-65E2-4ABE-90C3-53286D3B7F03}" type="datetimeFigureOut">
              <a:rPr lang="en-US" smtClean="0"/>
              <a:pPr/>
              <a:t>1/10/2014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65062B-4295-432D-860A-B5AA56274625}"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1E43C82-65E2-4ABE-90C3-53286D3B7F03}" type="datetimeFigureOut">
              <a:rPr lang="en-US" smtClean="0"/>
              <a:pPr/>
              <a:t>1/10/2014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65062B-4295-432D-860A-B5AA5627462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1E43C82-65E2-4ABE-90C3-53286D3B7F03}" type="datetimeFigureOut">
              <a:rPr lang="en-US" smtClean="0"/>
              <a:pPr/>
              <a:t>1/10/2014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65062B-4295-432D-860A-B5AA5627462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1E43C82-65E2-4ABE-90C3-53286D3B7F03}" type="datetimeFigureOut">
              <a:rPr lang="en-US" smtClean="0"/>
              <a:pPr/>
              <a:t>1/10/2014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65062B-4295-432D-860A-B5AA56274625}"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E43C82-65E2-4ABE-90C3-53286D3B7F03}" type="datetimeFigureOut">
              <a:rPr lang="en-US" smtClean="0"/>
              <a:pPr/>
              <a:t>1/10/2014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65062B-4295-432D-860A-B5AA56274625}"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1E43C82-65E2-4ABE-90C3-53286D3B7F03}" type="datetimeFigureOut">
              <a:rPr lang="en-US" smtClean="0"/>
              <a:pPr/>
              <a:t>1/10/2014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A65062B-4295-432D-860A-B5AA56274625}"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1E43C82-65E2-4ABE-90C3-53286D3B7F03}" type="datetimeFigureOut">
              <a:rPr lang="en-US" smtClean="0"/>
              <a:pPr/>
              <a:t>1/10/2014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A65062B-4295-432D-860A-B5AA56274625}"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1E43C82-65E2-4ABE-90C3-53286D3B7F03}" type="datetimeFigureOut">
              <a:rPr lang="en-US" smtClean="0"/>
              <a:pPr/>
              <a:t>1/10/2014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A65062B-4295-432D-860A-B5AA56274625}"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E43C82-65E2-4ABE-90C3-53286D3B7F03}" type="datetimeFigureOut">
              <a:rPr lang="en-US" smtClean="0"/>
              <a:pPr/>
              <a:t>1/10/2014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A65062B-4295-432D-860A-B5AA56274625}"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E43C82-65E2-4ABE-90C3-53286D3B7F03}" type="datetimeFigureOut">
              <a:rPr lang="en-US" smtClean="0"/>
              <a:pPr/>
              <a:t>1/10/2014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A65062B-4295-432D-860A-B5AA56274625}"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E43C82-65E2-4ABE-90C3-53286D3B7F03}" type="datetimeFigureOut">
              <a:rPr lang="en-US" smtClean="0"/>
              <a:pPr/>
              <a:t>1/10/2014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A65062B-4295-432D-860A-B5AA56274625}"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2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E43C82-65E2-4ABE-90C3-53286D3B7F03}" type="datetimeFigureOut">
              <a:rPr lang="en-US" smtClean="0"/>
              <a:pPr/>
              <a:t>1/10/2014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65062B-4295-432D-860A-B5AA56274625}"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57233"/>
            <a:ext cx="7772400" cy="1214445"/>
          </a:xfrm>
        </p:spPr>
        <p:txBody>
          <a:bodyPr/>
          <a:lstStyle/>
          <a:p>
            <a:r>
              <a:rPr lang="en-US" dirty="0" smtClean="0"/>
              <a:t>Review of Related Literature</a:t>
            </a:r>
            <a:endParaRPr lang="en-IN" dirty="0"/>
          </a:p>
        </p:txBody>
      </p:sp>
      <p:sp>
        <p:nvSpPr>
          <p:cNvPr id="3" name="Subtitle 2"/>
          <p:cNvSpPr>
            <a:spLocks noGrp="1"/>
          </p:cNvSpPr>
          <p:nvPr>
            <p:ph type="subTitle" idx="1"/>
          </p:nvPr>
        </p:nvSpPr>
        <p:spPr/>
        <p:txBody>
          <a:bodyPr>
            <a:normAutofit fontScale="70000" lnSpcReduction="20000"/>
          </a:bodyPr>
          <a:lstStyle/>
          <a:p>
            <a:r>
              <a:rPr lang="en-US" dirty="0" smtClean="0">
                <a:solidFill>
                  <a:schemeClr val="tx1"/>
                </a:solidFill>
              </a:rPr>
              <a:t>By</a:t>
            </a:r>
          </a:p>
          <a:p>
            <a:r>
              <a:rPr lang="en-US" dirty="0" smtClean="0">
                <a:solidFill>
                  <a:schemeClr val="tx1"/>
                </a:solidFill>
              </a:rPr>
              <a:t>Dr. Ajay Kumar</a:t>
            </a:r>
          </a:p>
          <a:p>
            <a:r>
              <a:rPr lang="en-US" dirty="0" smtClean="0">
                <a:solidFill>
                  <a:schemeClr val="tx1"/>
                </a:solidFill>
              </a:rPr>
              <a:t>Professor</a:t>
            </a:r>
          </a:p>
          <a:p>
            <a:r>
              <a:rPr lang="en-US" dirty="0" smtClean="0">
                <a:solidFill>
                  <a:schemeClr val="tx1"/>
                </a:solidFill>
              </a:rPr>
              <a:t>School of Physical Education</a:t>
            </a:r>
          </a:p>
          <a:p>
            <a:r>
              <a:rPr lang="en-US" dirty="0" smtClean="0">
                <a:solidFill>
                  <a:schemeClr val="tx1"/>
                </a:solidFill>
              </a:rPr>
              <a:t>DAVV Indore</a:t>
            </a:r>
            <a:endParaRPr lang="en-IN"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10000"/>
          </a:bodyPr>
          <a:lstStyle/>
          <a:p>
            <a:r>
              <a:rPr lang="en-IN" dirty="0"/>
              <a:t>The reviewer may also discuss material published in other fields which are related to the main topic. </a:t>
            </a:r>
            <a:endParaRPr lang="en-IN" dirty="0" smtClean="0"/>
          </a:p>
          <a:p>
            <a:r>
              <a:rPr lang="en-IN" dirty="0" smtClean="0"/>
              <a:t>This </a:t>
            </a:r>
            <a:r>
              <a:rPr lang="en-IN" dirty="0"/>
              <a:t>process is very important since very often research in the social sciences is multidisciplinary, i.e. knowledge gets generated from many disciplines and needs to be integrated. </a:t>
            </a:r>
            <a:endParaRPr lang="en-IN" dirty="0" smtClean="0"/>
          </a:p>
          <a:p>
            <a:r>
              <a:rPr lang="en-IN" dirty="0" smtClean="0"/>
              <a:t>For </a:t>
            </a:r>
            <a:r>
              <a:rPr lang="en-IN" dirty="0"/>
              <a:t>example in order to be able to research and write a literature review on a question like ‘Why do teenagers smoke? ‘ The reviewer might need to read material from journals in psychology, medicine, and sociology. </a:t>
            </a:r>
            <a:r>
              <a:rPr lang="en-IN" dirty="0" smtClean="0"/>
              <a:t/>
            </a:r>
            <a:br>
              <a:rPr lang="en-IN" dirty="0" smtClean="0"/>
            </a:b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
            </a:r>
            <a:br>
              <a:rPr lang="en-IN" b="1" dirty="0" smtClean="0"/>
            </a:br>
            <a:r>
              <a:rPr lang="en-IN" b="1" dirty="0" smtClean="0"/>
              <a:t>Mechanics of Writing a Literature Review</a:t>
            </a:r>
            <a:r>
              <a:rPr lang="en-IN" dirty="0" smtClean="0"/>
              <a:t/>
            </a:r>
            <a:br>
              <a:rPr lang="en-IN" dirty="0" smtClean="0"/>
            </a:br>
            <a:endParaRPr lang="en-IN" dirty="0"/>
          </a:p>
        </p:txBody>
      </p:sp>
      <p:sp>
        <p:nvSpPr>
          <p:cNvPr id="3" name="Content Placeholder 2"/>
          <p:cNvSpPr>
            <a:spLocks noGrp="1"/>
          </p:cNvSpPr>
          <p:nvPr>
            <p:ph idx="1"/>
          </p:nvPr>
        </p:nvSpPr>
        <p:spPr>
          <a:xfrm>
            <a:off x="357158" y="1600200"/>
            <a:ext cx="8429684" cy="4525963"/>
          </a:xfrm>
        </p:spPr>
        <p:txBody>
          <a:bodyPr>
            <a:normAutofit fontScale="92500"/>
          </a:bodyPr>
          <a:lstStyle/>
          <a:p>
            <a:r>
              <a:rPr lang="en-IN" dirty="0"/>
              <a:t>You need to read. </a:t>
            </a:r>
            <a:endParaRPr lang="en-IN" dirty="0" smtClean="0"/>
          </a:p>
          <a:p>
            <a:r>
              <a:rPr lang="en-IN" dirty="0" smtClean="0"/>
              <a:t>You </a:t>
            </a:r>
            <a:r>
              <a:rPr lang="en-IN" dirty="0"/>
              <a:t>need to read because it will give you ideas, and because it might improve your writing style</a:t>
            </a:r>
            <a:r>
              <a:rPr lang="en-IN" dirty="0" smtClean="0"/>
              <a:t>.</a:t>
            </a:r>
          </a:p>
          <a:p>
            <a:r>
              <a:rPr lang="en-IN" dirty="0" smtClean="0"/>
              <a:t>You </a:t>
            </a:r>
            <a:r>
              <a:rPr lang="en-IN" dirty="0"/>
              <a:t>need to develop some basic </a:t>
            </a:r>
            <a:r>
              <a:rPr lang="en-IN" dirty="0" smtClean="0"/>
              <a:t>reading strategies</a:t>
            </a:r>
            <a:r>
              <a:rPr lang="en-IN" dirty="0"/>
              <a:t>. </a:t>
            </a:r>
            <a:endParaRPr lang="en-IN" dirty="0" smtClean="0"/>
          </a:p>
          <a:p>
            <a:r>
              <a:rPr lang="en-IN" dirty="0" smtClean="0"/>
              <a:t>You </a:t>
            </a:r>
            <a:r>
              <a:rPr lang="en-IN" dirty="0"/>
              <a:t>need to decide: </a:t>
            </a:r>
          </a:p>
          <a:p>
            <a:pPr lvl="1"/>
            <a:r>
              <a:rPr lang="en-IN" dirty="0" smtClean="0"/>
              <a:t>where </a:t>
            </a:r>
            <a:r>
              <a:rPr lang="en-IN" dirty="0"/>
              <a:t>to read </a:t>
            </a:r>
          </a:p>
          <a:p>
            <a:pPr lvl="1"/>
            <a:r>
              <a:rPr lang="en-IN" dirty="0" smtClean="0"/>
              <a:t>what </a:t>
            </a:r>
            <a:r>
              <a:rPr lang="en-IN" dirty="0"/>
              <a:t>to read </a:t>
            </a:r>
          </a:p>
          <a:p>
            <a:pPr lvl="1"/>
            <a:r>
              <a:rPr lang="en-IN" dirty="0" smtClean="0"/>
              <a:t>whom </a:t>
            </a:r>
            <a:r>
              <a:rPr lang="en-IN" dirty="0"/>
              <a:t>to read </a:t>
            </a:r>
            <a:r>
              <a:rPr lang="en-IN" dirty="0" smtClean="0"/>
              <a:t/>
            </a:r>
            <a:br>
              <a:rPr lang="en-IN" dirty="0" smtClean="0"/>
            </a:b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H</a:t>
            </a:r>
            <a:r>
              <a:rPr lang="en-IN" dirty="0" smtClean="0"/>
              <a:t>ow to Find </a:t>
            </a:r>
            <a:r>
              <a:rPr lang="en-IN" dirty="0"/>
              <a:t>W</a:t>
            </a:r>
            <a:r>
              <a:rPr lang="en-IN" dirty="0" smtClean="0"/>
              <a:t>hat </a:t>
            </a:r>
            <a:r>
              <a:rPr lang="en-IN" dirty="0"/>
              <a:t>Y</a:t>
            </a:r>
            <a:r>
              <a:rPr lang="en-IN" dirty="0" smtClean="0"/>
              <a:t>ou </a:t>
            </a:r>
            <a:r>
              <a:rPr lang="en-IN" dirty="0"/>
              <a:t>N</a:t>
            </a:r>
            <a:r>
              <a:rPr lang="en-IN" dirty="0" smtClean="0"/>
              <a:t>eed to Read</a:t>
            </a:r>
            <a:endParaRPr lang="en-IN" dirty="0"/>
          </a:p>
        </p:txBody>
      </p:sp>
      <p:sp>
        <p:nvSpPr>
          <p:cNvPr id="3" name="Content Placeholder 2"/>
          <p:cNvSpPr>
            <a:spLocks noGrp="1"/>
          </p:cNvSpPr>
          <p:nvPr>
            <p:ph idx="1"/>
          </p:nvPr>
        </p:nvSpPr>
        <p:spPr/>
        <p:txBody>
          <a:bodyPr>
            <a:normAutofit lnSpcReduction="10000"/>
          </a:bodyPr>
          <a:lstStyle/>
          <a:p>
            <a:r>
              <a:rPr lang="en-IN" dirty="0"/>
              <a:t>Your University or College library might be your first port of call in deciding where to read, but as you progress in your course you might need to read in other libraries. </a:t>
            </a:r>
            <a:endParaRPr lang="en-IN" dirty="0" smtClean="0"/>
          </a:p>
          <a:p>
            <a:r>
              <a:rPr lang="en-IN" dirty="0" smtClean="0"/>
              <a:t>You </a:t>
            </a:r>
            <a:r>
              <a:rPr lang="en-IN" dirty="0"/>
              <a:t>might also chose to photocopy material from these libraries and read it at home. </a:t>
            </a:r>
            <a:endParaRPr lang="en-IN" dirty="0" smtClean="0"/>
          </a:p>
          <a:p>
            <a:r>
              <a:rPr lang="en-IN" dirty="0" smtClean="0"/>
              <a:t>The </a:t>
            </a:r>
            <a:r>
              <a:rPr lang="en-IN" dirty="0"/>
              <a:t>advantage of using photocopies is that you can underline the material and make notes. </a:t>
            </a:r>
            <a:endParaRPr lang="en-IN" dirty="0" smtClean="0"/>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97040"/>
          </a:xfrm>
        </p:spPr>
        <p:txBody>
          <a:bodyPr>
            <a:normAutofit fontScale="90000"/>
          </a:bodyPr>
          <a:lstStyle/>
          <a:p>
            <a:r>
              <a:rPr lang="en-IN" b="1" dirty="0" smtClean="0"/>
              <a:t/>
            </a:r>
            <a:br>
              <a:rPr lang="en-IN" b="1" dirty="0" smtClean="0"/>
            </a:br>
            <a:r>
              <a:rPr lang="en-IN" b="1" dirty="0" smtClean="0"/>
              <a:t>The question of what to read is more tricky. </a:t>
            </a:r>
            <a:br>
              <a:rPr lang="en-IN" b="1" dirty="0" smtClean="0"/>
            </a:br>
            <a:endParaRPr lang="en-IN" dirty="0"/>
          </a:p>
        </p:txBody>
      </p:sp>
      <p:sp>
        <p:nvSpPr>
          <p:cNvPr id="3" name="Content Placeholder 2"/>
          <p:cNvSpPr>
            <a:spLocks noGrp="1"/>
          </p:cNvSpPr>
          <p:nvPr>
            <p:ph idx="1"/>
          </p:nvPr>
        </p:nvSpPr>
        <p:spPr>
          <a:xfrm>
            <a:off x="457200" y="2214554"/>
            <a:ext cx="8229600" cy="3911609"/>
          </a:xfrm>
        </p:spPr>
        <p:txBody>
          <a:bodyPr/>
          <a:lstStyle/>
          <a:p>
            <a:r>
              <a:rPr lang="en-IN" dirty="0" smtClean="0"/>
              <a:t>Books, journals, reports, popular media, computer-based material, internal reports, letters, conference proceedings etc. You will probably need to read all these when you are constructing a literature review. </a:t>
            </a: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W</a:t>
            </a:r>
            <a:r>
              <a:rPr lang="en-IN" b="1" dirty="0" smtClean="0"/>
              <a:t>hom to Read</a:t>
            </a:r>
            <a:endParaRPr lang="en-IN" b="1" dirty="0"/>
          </a:p>
        </p:txBody>
      </p:sp>
      <p:sp>
        <p:nvSpPr>
          <p:cNvPr id="3" name="Content Placeholder 2"/>
          <p:cNvSpPr>
            <a:spLocks noGrp="1"/>
          </p:cNvSpPr>
          <p:nvPr>
            <p:ph idx="1"/>
          </p:nvPr>
        </p:nvSpPr>
        <p:spPr/>
        <p:txBody>
          <a:bodyPr>
            <a:normAutofit lnSpcReduction="10000"/>
          </a:bodyPr>
          <a:lstStyle/>
          <a:p>
            <a:r>
              <a:rPr lang="en-IN" dirty="0"/>
              <a:t>When you try to determine whom to read you need to be aware that anyone can be mistaken in their interpretations or their opinions. </a:t>
            </a:r>
            <a:endParaRPr lang="en-IN" dirty="0" smtClean="0"/>
          </a:p>
          <a:p>
            <a:r>
              <a:rPr lang="en-IN" dirty="0" smtClean="0"/>
              <a:t>It </a:t>
            </a:r>
            <a:r>
              <a:rPr lang="en-IN" dirty="0"/>
              <a:t>is therefore important that you can be able to ascertain how authoritative is the person that you are reading. </a:t>
            </a:r>
            <a:endParaRPr lang="en-IN" dirty="0" smtClean="0"/>
          </a:p>
          <a:p>
            <a:r>
              <a:rPr lang="en-IN" dirty="0" smtClean="0"/>
              <a:t>You </a:t>
            </a:r>
            <a:r>
              <a:rPr lang="en-IN" dirty="0"/>
              <a:t>should also be able to ascertain their motivation in writing. </a:t>
            </a:r>
            <a:endParaRPr lang="en-IN"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This might help you determine if the person has a biased perspective on an issue. </a:t>
            </a:r>
          </a:p>
          <a:p>
            <a:r>
              <a:rPr lang="en-IN" dirty="0" smtClean="0"/>
              <a:t>You should be guided on what to read and whom to read (at least as a starting point ) by your supervisor, however, that is only initial guidance, after that you should be capable of finding your own material. </a:t>
            </a: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W</a:t>
            </a:r>
            <a:r>
              <a:rPr lang="en-IN" b="1" dirty="0" smtClean="0"/>
              <a:t>hat to </a:t>
            </a:r>
            <a:r>
              <a:rPr lang="en-IN" b="1" dirty="0"/>
              <a:t>R</a:t>
            </a:r>
            <a:r>
              <a:rPr lang="en-IN" b="1" dirty="0" smtClean="0"/>
              <a:t>ead</a:t>
            </a:r>
            <a:endParaRPr lang="en-IN" b="1" dirty="0"/>
          </a:p>
        </p:txBody>
      </p:sp>
      <p:sp>
        <p:nvSpPr>
          <p:cNvPr id="3" name="Content Placeholder 2"/>
          <p:cNvSpPr>
            <a:spLocks noGrp="1"/>
          </p:cNvSpPr>
          <p:nvPr>
            <p:ph idx="1"/>
          </p:nvPr>
        </p:nvSpPr>
        <p:spPr/>
        <p:txBody>
          <a:bodyPr>
            <a:normAutofit fontScale="92500" lnSpcReduction="20000"/>
          </a:bodyPr>
          <a:lstStyle/>
          <a:p>
            <a:r>
              <a:rPr lang="en-IN" dirty="0"/>
              <a:t>Once you have set-up your basic reading strategies, you will need to be able to understand what you read. </a:t>
            </a:r>
            <a:endParaRPr lang="en-IN" dirty="0" smtClean="0"/>
          </a:p>
          <a:p>
            <a:r>
              <a:rPr lang="en-IN" dirty="0" smtClean="0"/>
              <a:t>This </a:t>
            </a:r>
            <a:r>
              <a:rPr lang="en-IN" dirty="0"/>
              <a:t>is slightly more complicated than it seems because you will need to be able to develop tricks to scan a lot of documents very fast, and decide if a particular document is good enough to merit careful reading. </a:t>
            </a:r>
            <a:endParaRPr lang="en-IN" dirty="0" smtClean="0"/>
          </a:p>
          <a:p>
            <a:r>
              <a:rPr lang="en-IN" dirty="0" smtClean="0"/>
              <a:t>It </a:t>
            </a:r>
            <a:r>
              <a:rPr lang="en-IN" dirty="0"/>
              <a:t>takes practice to be able to look at a document in the library and determine if it is good enough for you to spend serious time reading it. </a:t>
            </a:r>
            <a:endParaRPr lang="en-IN"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smtClean="0"/>
              <a:t>Have a look at the table of contents and index of the book. </a:t>
            </a:r>
          </a:p>
          <a:p>
            <a:pPr lvl="1"/>
            <a:r>
              <a:rPr lang="en-IN" dirty="0" smtClean="0"/>
              <a:t>Look at the introduction and concluding chapter . </a:t>
            </a:r>
          </a:p>
          <a:p>
            <a:pPr lvl="1"/>
            <a:r>
              <a:rPr lang="en-IN" dirty="0" smtClean="0"/>
              <a:t>Scan some of the topics from the index and determine if the material is adequate. </a:t>
            </a:r>
          </a:p>
          <a:p>
            <a:pPr lvl="1"/>
            <a:r>
              <a:rPr lang="en-IN" dirty="0" smtClean="0"/>
              <a:t>These hints will give you a superficial knowledge about the content of a document, however you will not be able to write a literature review based on superficial knowledge. </a:t>
            </a: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1"/>
            <a:r>
              <a:rPr lang="en-IN" dirty="0" smtClean="0"/>
              <a:t>You will have to read enough to know  about what has been written and summarize it in an intelligent fashion. </a:t>
            </a:r>
          </a:p>
          <a:p>
            <a:pPr lvl="1"/>
            <a:r>
              <a:rPr lang="en-IN" dirty="0" smtClean="0"/>
              <a:t>In other words, you need to know enough to be able to be critical about it. </a:t>
            </a:r>
          </a:p>
          <a:p>
            <a:pPr lvl="1"/>
            <a:r>
              <a:rPr lang="en-IN" dirty="0" smtClean="0"/>
              <a:t>Once you select a document for serious reading, you will need to summarize and criticize it. </a:t>
            </a:r>
            <a:br>
              <a:rPr lang="en-IN" dirty="0" smtClean="0"/>
            </a:br>
            <a:endParaRPr lang="en-IN" dirty="0" smtClean="0"/>
          </a:p>
          <a:p>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Abstract Writing</a:t>
            </a:r>
            <a:endParaRPr lang="en-IN" b="1" dirty="0"/>
          </a:p>
        </p:txBody>
      </p:sp>
      <p:sp>
        <p:nvSpPr>
          <p:cNvPr id="3" name="Content Placeholder 2"/>
          <p:cNvSpPr>
            <a:spLocks noGrp="1"/>
          </p:cNvSpPr>
          <p:nvPr>
            <p:ph idx="1"/>
          </p:nvPr>
        </p:nvSpPr>
        <p:spPr/>
        <p:txBody>
          <a:bodyPr>
            <a:normAutofit fontScale="92500" lnSpcReduction="10000"/>
          </a:bodyPr>
          <a:lstStyle/>
          <a:p>
            <a:r>
              <a:rPr lang="en-IN" b="1" dirty="0"/>
              <a:t>Definition of an </a:t>
            </a:r>
            <a:r>
              <a:rPr lang="en-IN" b="1" dirty="0" smtClean="0"/>
              <a:t>Abstract</a:t>
            </a:r>
            <a:endParaRPr lang="en-IN" b="1" dirty="0"/>
          </a:p>
          <a:p>
            <a:r>
              <a:rPr lang="en-IN" dirty="0" smtClean="0"/>
              <a:t>An </a:t>
            </a:r>
            <a:r>
              <a:rPr lang="en-IN" dirty="0"/>
              <a:t>abstract is a summary of the main </a:t>
            </a:r>
            <a:r>
              <a:rPr lang="en-IN" dirty="0" smtClean="0"/>
              <a:t>points </a:t>
            </a:r>
            <a:r>
              <a:rPr lang="en-IN" dirty="0"/>
              <a:t>of the document.</a:t>
            </a:r>
            <a:r>
              <a:rPr lang="en-IN" dirty="0" smtClean="0"/>
              <a:t/>
            </a:r>
            <a:br>
              <a:rPr lang="en-IN" dirty="0" smtClean="0"/>
            </a:br>
            <a:r>
              <a:rPr lang="en-IN" dirty="0" smtClean="0"/>
              <a:t/>
            </a:r>
            <a:br>
              <a:rPr lang="en-IN" dirty="0" smtClean="0"/>
            </a:br>
            <a:r>
              <a:rPr lang="en-IN" b="1" dirty="0"/>
              <a:t>Purpose of the </a:t>
            </a:r>
            <a:r>
              <a:rPr lang="en-IN" b="1" dirty="0" smtClean="0"/>
              <a:t>Abstract</a:t>
            </a:r>
            <a:r>
              <a:rPr lang="en-IN" dirty="0" smtClean="0"/>
              <a:t> </a:t>
            </a:r>
          </a:p>
          <a:p>
            <a:r>
              <a:rPr lang="en-IN" dirty="0" smtClean="0"/>
              <a:t>To </a:t>
            </a:r>
            <a:r>
              <a:rPr lang="en-IN" dirty="0"/>
              <a:t>provide enough description of the content of the document to enable the reader to decide whether the document is worth reading in its entirety. </a:t>
            </a:r>
            <a:r>
              <a:rPr lang="en-IN" dirty="0" smtClean="0"/>
              <a:t/>
            </a:r>
            <a:br>
              <a:rPr lang="en-IN" dirty="0" smtClean="0"/>
            </a:b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68412"/>
          </a:xfrm>
        </p:spPr>
        <p:txBody>
          <a:bodyPr>
            <a:normAutofit fontScale="90000"/>
          </a:bodyPr>
          <a:lstStyle/>
          <a:p>
            <a:r>
              <a:rPr lang="en-IN" b="1" dirty="0" smtClean="0"/>
              <a:t/>
            </a:r>
            <a:br>
              <a:rPr lang="en-IN" b="1" dirty="0" smtClean="0"/>
            </a:br>
            <a:r>
              <a:rPr lang="en-IN" b="1" dirty="0"/>
              <a:t/>
            </a:r>
            <a:br>
              <a:rPr lang="en-IN" b="1" dirty="0"/>
            </a:br>
            <a:r>
              <a:rPr lang="en-IN" b="1" dirty="0" smtClean="0"/>
              <a:t>Definition and Concept of Literature </a:t>
            </a:r>
            <a:r>
              <a:rPr lang="en-IN" b="1" dirty="0"/>
              <a:t>R</a:t>
            </a:r>
            <a:r>
              <a:rPr lang="en-IN" b="1" dirty="0" smtClean="0"/>
              <a:t>eview </a:t>
            </a:r>
            <a:r>
              <a:rPr lang="en-IN" dirty="0" smtClean="0"/>
              <a:t/>
            </a:r>
            <a:br>
              <a:rPr lang="en-IN" dirty="0" smtClean="0"/>
            </a:br>
            <a:r>
              <a:rPr lang="en-IN" dirty="0" smtClean="0"/>
              <a:t/>
            </a:r>
            <a:br>
              <a:rPr lang="en-IN" dirty="0" smtClean="0"/>
            </a:br>
            <a:endParaRPr lang="en-IN" dirty="0"/>
          </a:p>
        </p:txBody>
      </p:sp>
      <p:sp>
        <p:nvSpPr>
          <p:cNvPr id="3" name="Content Placeholder 2"/>
          <p:cNvSpPr>
            <a:spLocks noGrp="1"/>
          </p:cNvSpPr>
          <p:nvPr>
            <p:ph idx="1"/>
          </p:nvPr>
        </p:nvSpPr>
        <p:spPr>
          <a:xfrm>
            <a:off x="457200" y="1857364"/>
            <a:ext cx="8229600" cy="4429156"/>
          </a:xfrm>
        </p:spPr>
        <p:txBody>
          <a:bodyPr>
            <a:normAutofit/>
          </a:bodyPr>
          <a:lstStyle/>
          <a:p>
            <a:r>
              <a:rPr lang="en-IN" sz="3400" b="1" dirty="0" smtClean="0"/>
              <a:t>Definition</a:t>
            </a:r>
            <a:r>
              <a:rPr lang="en-IN" sz="3400" dirty="0" smtClean="0"/>
              <a:t> : A </a:t>
            </a:r>
            <a:r>
              <a:rPr lang="en-IN" sz="3400" dirty="0"/>
              <a:t>critical summary and an assessment of the current state of knowledge or current state of the art in a particular field. </a:t>
            </a:r>
            <a:endParaRPr lang="en-IN" sz="3400" dirty="0" smtClean="0"/>
          </a:p>
          <a:p>
            <a:endParaRPr lang="en-IN" sz="3400" b="1" dirty="0" smtClean="0">
              <a:solidFill>
                <a:srgbClr val="FF0000"/>
              </a:solidFill>
            </a:endParaRPr>
          </a:p>
          <a:p>
            <a:pPr>
              <a:buNone/>
            </a:pPr>
            <a:r>
              <a:rPr lang="en-IN" dirty="0" smtClean="0">
                <a:solidFill>
                  <a:srgbClr val="FF0000"/>
                </a:solidFill>
              </a:rPr>
              <a:t/>
            </a:r>
            <a:br>
              <a:rPr lang="en-IN" dirty="0" smtClean="0">
                <a:solidFill>
                  <a:srgbClr val="FF0000"/>
                </a:solidFill>
              </a:rPr>
            </a:br>
            <a:endParaRPr lang="en-IN"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Mechanics of Writing an Abstract</a:t>
            </a:r>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t>You </a:t>
            </a:r>
            <a:r>
              <a:rPr lang="en-IN" dirty="0"/>
              <a:t>might decide that you will want to make your abstracts on index cards. This is </a:t>
            </a:r>
            <a:r>
              <a:rPr lang="en-IN" dirty="0" smtClean="0"/>
              <a:t>fine. </a:t>
            </a:r>
          </a:p>
          <a:p>
            <a:r>
              <a:rPr lang="en-IN" dirty="0"/>
              <a:t>H</a:t>
            </a:r>
            <a:r>
              <a:rPr lang="en-IN" dirty="0" smtClean="0"/>
              <a:t>owever </a:t>
            </a:r>
            <a:r>
              <a:rPr lang="en-IN" dirty="0"/>
              <a:t>there are also possibilities of making abstracts in your word processor, or within a bibliographic database. </a:t>
            </a:r>
            <a:endParaRPr lang="en-IN" dirty="0" smtClean="0"/>
          </a:p>
          <a:p>
            <a:r>
              <a:rPr lang="en-IN" dirty="0" smtClean="0"/>
              <a:t>These </a:t>
            </a:r>
            <a:r>
              <a:rPr lang="en-IN" dirty="0"/>
              <a:t>are more convenient that index cards as you can keep the information stored in electronic form and therefore ‘cut and paste it’ </a:t>
            </a:r>
            <a:r>
              <a:rPr lang="en-IN" dirty="0" smtClean="0"/>
              <a:t> </a:t>
            </a:r>
            <a:r>
              <a:rPr lang="en-IN" dirty="0"/>
              <a:t>many documents. </a:t>
            </a:r>
            <a:endParaRPr lang="en-IN" dirty="0" smtClean="0"/>
          </a:p>
          <a:p>
            <a:r>
              <a:rPr lang="en-IN" dirty="0" smtClean="0"/>
              <a:t>It is recommended that you </a:t>
            </a:r>
            <a:r>
              <a:rPr lang="en-IN" dirty="0"/>
              <a:t>keep your abstracts in electronic form. </a:t>
            </a:r>
            <a:r>
              <a:rPr lang="en-IN" dirty="0" smtClean="0"/>
              <a:t/>
            </a:r>
            <a:br>
              <a:rPr lang="en-IN" dirty="0" smtClean="0"/>
            </a:b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Usually Your Summary / Abstract Must Include : </a:t>
            </a:r>
            <a:br>
              <a:rPr lang="en-IN" dirty="0" smtClean="0"/>
            </a:br>
            <a:endParaRPr lang="en-IN" dirty="0"/>
          </a:p>
        </p:txBody>
      </p:sp>
      <p:sp>
        <p:nvSpPr>
          <p:cNvPr id="3" name="Content Placeholder 2"/>
          <p:cNvSpPr>
            <a:spLocks noGrp="1"/>
          </p:cNvSpPr>
          <p:nvPr>
            <p:ph idx="1"/>
          </p:nvPr>
        </p:nvSpPr>
        <p:spPr/>
        <p:txBody>
          <a:bodyPr/>
          <a:lstStyle/>
          <a:p>
            <a:r>
              <a:rPr lang="en-IN" dirty="0" smtClean="0"/>
              <a:t>the </a:t>
            </a:r>
            <a:r>
              <a:rPr lang="en-IN" dirty="0"/>
              <a:t>title of the </a:t>
            </a:r>
            <a:r>
              <a:rPr lang="en-IN" dirty="0" smtClean="0"/>
              <a:t>document</a:t>
            </a:r>
          </a:p>
          <a:p>
            <a:r>
              <a:rPr lang="en-IN" dirty="0"/>
              <a:t> </a:t>
            </a:r>
            <a:r>
              <a:rPr lang="en-IN" dirty="0" smtClean="0"/>
              <a:t>the </a:t>
            </a:r>
            <a:r>
              <a:rPr lang="en-IN" dirty="0"/>
              <a:t>authors </a:t>
            </a:r>
          </a:p>
          <a:p>
            <a:r>
              <a:rPr lang="en-IN" dirty="0" smtClean="0"/>
              <a:t>the </a:t>
            </a:r>
            <a:r>
              <a:rPr lang="en-IN" dirty="0"/>
              <a:t>publisher </a:t>
            </a:r>
          </a:p>
          <a:p>
            <a:r>
              <a:rPr lang="en-IN" dirty="0" smtClean="0"/>
              <a:t>the </a:t>
            </a:r>
            <a:r>
              <a:rPr lang="en-IN" dirty="0"/>
              <a:t>place of publication </a:t>
            </a:r>
          </a:p>
          <a:p>
            <a:r>
              <a:rPr lang="en-IN" dirty="0" smtClean="0"/>
              <a:t>the </a:t>
            </a:r>
            <a:r>
              <a:rPr lang="en-IN" dirty="0"/>
              <a:t>pages and year of publication.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This type of information is called bibliographic details. </a:t>
            </a:r>
            <a:endParaRPr lang="en-IN" dirty="0" smtClean="0"/>
          </a:p>
          <a:p>
            <a:r>
              <a:rPr lang="en-IN" dirty="0" smtClean="0"/>
              <a:t>They </a:t>
            </a:r>
            <a:r>
              <a:rPr lang="en-IN" dirty="0"/>
              <a:t>are always preceding the abstract. </a:t>
            </a:r>
            <a:endParaRPr lang="en-IN" dirty="0" smtClean="0"/>
          </a:p>
          <a:p>
            <a:r>
              <a:rPr lang="en-IN" dirty="0" smtClean="0"/>
              <a:t>The proper abstract </a:t>
            </a:r>
            <a:r>
              <a:rPr lang="en-IN" dirty="0"/>
              <a:t>will contain a description of the purpose of the research, the methods used and a short description of the major findings.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428604"/>
            <a:ext cx="8143932" cy="6093976"/>
          </a:xfrm>
          <a:prstGeom prst="rect">
            <a:avLst/>
          </a:prstGeom>
          <a:noFill/>
        </p:spPr>
        <p:txBody>
          <a:bodyPr wrap="square" lIns="91440" tIns="45720" rIns="91440" bIns="45720">
            <a:spAutoFit/>
          </a:bodyPr>
          <a:lstStyle/>
          <a:p>
            <a:pPr algn="ctr"/>
            <a:r>
              <a:rPr lang="en-US" sz="48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Review is the most </a:t>
            </a:r>
          </a:p>
          <a:p>
            <a:pPr algn="ctr"/>
            <a:r>
              <a:rPr lang="en-US" sz="48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ignorant part of the </a:t>
            </a:r>
          </a:p>
          <a:p>
            <a:pPr algn="ctr"/>
            <a:r>
              <a:rPr lang="en-US" sz="4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Dissertation</a:t>
            </a:r>
          </a:p>
          <a:p>
            <a:pPr algn="ctr"/>
            <a:r>
              <a:rPr lang="en-US" sz="48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Whereas it should be more emphasized </a:t>
            </a:r>
            <a:r>
              <a:rPr lang="en-US" sz="4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f</a:t>
            </a:r>
            <a:r>
              <a:rPr lang="en-US" sz="48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rom the beginning to the end of the research </a:t>
            </a:r>
            <a:r>
              <a:rPr lang="en-US" sz="4800" b="1" cap="none" spc="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work.</a:t>
            </a:r>
            <a:endParaRPr lang="en-US" sz="48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algn="ct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Concept</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The ability to carry out a literature review is an important skill for any student. </a:t>
            </a:r>
          </a:p>
          <a:p>
            <a:r>
              <a:rPr lang="en-IN" dirty="0" smtClean="0"/>
              <a:t>It will provide you with a context in which to place your assignments regardless of the area you are studying. </a:t>
            </a:r>
          </a:p>
          <a:p>
            <a:r>
              <a:rPr lang="en-IN" dirty="0" smtClean="0"/>
              <a:t>Practically any assignment in any area you take will involve reading what other people have written on the subject of your assignment, gathering information to criticize,  to reject or support specific arguments, and writing about your findings. </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r>
              <a:rPr lang="en-IN" dirty="0" smtClean="0"/>
              <a:t>For small scale projects, (like class assignments), you will not be expected to provide a definitive account of the state of research in your selected topic. </a:t>
            </a:r>
          </a:p>
          <a:p>
            <a:r>
              <a:rPr lang="en-IN" dirty="0" smtClean="0"/>
              <a:t>You will be required to provide evidence </a:t>
            </a:r>
          </a:p>
          <a:p>
            <a:pPr lvl="1"/>
            <a:r>
              <a:rPr lang="en-IN" dirty="0" smtClean="0"/>
              <a:t>that you have read a certain amount of relevant literature in the topic, </a:t>
            </a:r>
          </a:p>
          <a:p>
            <a:pPr lvl="1"/>
            <a:r>
              <a:rPr lang="en-IN" dirty="0" smtClean="0"/>
              <a:t>that you have understood that literature, and </a:t>
            </a:r>
          </a:p>
          <a:p>
            <a:pPr lvl="1"/>
            <a:r>
              <a:rPr lang="en-IN" dirty="0" smtClean="0"/>
              <a:t>that you can summarize the material you have read in a coherent way. </a:t>
            </a:r>
          </a:p>
          <a:p>
            <a:r>
              <a:rPr lang="en-IN" dirty="0" smtClean="0"/>
              <a:t>The literature review is precisely that summary. </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r>
              <a:rPr lang="en-IN" dirty="0"/>
              <a:t>In order to do a literature review you will need to spend time reading the literature relevant to the topic you are researching</a:t>
            </a:r>
            <a:r>
              <a:rPr lang="en-IN" dirty="0" smtClean="0"/>
              <a:t>.</a:t>
            </a:r>
          </a:p>
          <a:p>
            <a:r>
              <a:rPr lang="en-IN" dirty="0" smtClean="0"/>
              <a:t> </a:t>
            </a:r>
            <a:r>
              <a:rPr lang="en-IN" dirty="0"/>
              <a:t>Understanding the literature in your research topic will prevent you from repeating previous errors, or redoing work which has already been done. </a:t>
            </a:r>
            <a:endParaRPr lang="en-IN" dirty="0" smtClean="0"/>
          </a:p>
          <a:p>
            <a:r>
              <a:rPr lang="en-IN" dirty="0" smtClean="0"/>
              <a:t>It </a:t>
            </a:r>
            <a:r>
              <a:rPr lang="en-IN" dirty="0"/>
              <a:t>will also give you insights into aspects of your topic which might be worthy of exploration and future research.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Purpose of a Literature Review</a:t>
            </a:r>
            <a:endParaRPr lang="en-IN" dirty="0"/>
          </a:p>
        </p:txBody>
      </p:sp>
      <p:sp>
        <p:nvSpPr>
          <p:cNvPr id="3" name="Content Placeholder 2"/>
          <p:cNvSpPr>
            <a:spLocks noGrp="1"/>
          </p:cNvSpPr>
          <p:nvPr>
            <p:ph idx="1"/>
          </p:nvPr>
        </p:nvSpPr>
        <p:spPr/>
        <p:txBody>
          <a:bodyPr>
            <a:normAutofit fontScale="77500" lnSpcReduction="20000"/>
          </a:bodyPr>
          <a:lstStyle/>
          <a:p>
            <a:r>
              <a:rPr lang="en-IN" dirty="0"/>
              <a:t>There are several purposes to writing a literature review. </a:t>
            </a:r>
            <a:endParaRPr lang="en-IN" dirty="0" smtClean="0"/>
          </a:p>
          <a:p>
            <a:r>
              <a:rPr lang="en-IN" dirty="0" smtClean="0"/>
              <a:t>To </a:t>
            </a:r>
            <a:r>
              <a:rPr lang="en-IN" dirty="0"/>
              <a:t>provide the reader with an up to date account and discussion of the research findings in a particular topic. </a:t>
            </a:r>
            <a:endParaRPr lang="en-IN" dirty="0" smtClean="0"/>
          </a:p>
          <a:p>
            <a:r>
              <a:rPr lang="en-IN" dirty="0" smtClean="0"/>
              <a:t>You </a:t>
            </a:r>
            <a:r>
              <a:rPr lang="en-IN" dirty="0"/>
              <a:t>will find that in writing a literature review you will learn about the ways other people have constructed their own research projects</a:t>
            </a:r>
            <a:r>
              <a:rPr lang="en-IN" dirty="0" smtClean="0"/>
              <a:t>.</a:t>
            </a:r>
          </a:p>
          <a:p>
            <a:r>
              <a:rPr lang="en-IN" dirty="0" smtClean="0"/>
              <a:t>Seeing </a:t>
            </a:r>
            <a:r>
              <a:rPr lang="en-IN" dirty="0"/>
              <a:t>what others have done might help you understand your own assignment. </a:t>
            </a:r>
            <a:endParaRPr lang="en-IN" dirty="0" smtClean="0"/>
          </a:p>
          <a:p>
            <a:r>
              <a:rPr lang="en-IN" dirty="0" smtClean="0"/>
              <a:t>You </a:t>
            </a:r>
            <a:r>
              <a:rPr lang="en-IN" dirty="0"/>
              <a:t>might be able to see the methods that other more experienced researchers have used and you might decide to follow on their footsteps and copy their methodological approach. </a:t>
            </a:r>
            <a:r>
              <a:rPr lang="en-IN" dirty="0" smtClean="0"/>
              <a:t/>
            </a:r>
            <a:br>
              <a:rPr lang="en-IN" dirty="0" smtClean="0"/>
            </a:b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10000"/>
          </a:bodyPr>
          <a:lstStyle/>
          <a:p>
            <a:r>
              <a:rPr lang="en-IN" dirty="0"/>
              <a:t>You might also be able to detect conflicting points of view expressed by different authors. </a:t>
            </a:r>
            <a:endParaRPr lang="en-IN" dirty="0" smtClean="0"/>
          </a:p>
          <a:p>
            <a:r>
              <a:rPr lang="en-IN" dirty="0" smtClean="0"/>
              <a:t>These </a:t>
            </a:r>
            <a:r>
              <a:rPr lang="en-IN" dirty="0"/>
              <a:t>conflicting points of view might be the indicators of diverging theories within the same topic. </a:t>
            </a:r>
            <a:endParaRPr lang="en-IN" dirty="0" smtClean="0"/>
          </a:p>
          <a:p>
            <a:r>
              <a:rPr lang="en-IN" dirty="0" smtClean="0"/>
              <a:t>You </a:t>
            </a:r>
            <a:r>
              <a:rPr lang="en-IN" dirty="0"/>
              <a:t>need to be aware of these conflicting theories as well as of the arguments supporting these theories in order for you to assess their value and make up your own mind on the topic. </a:t>
            </a:r>
            <a:endParaRPr lang="en-IN" dirty="0" smtClean="0"/>
          </a:p>
          <a:p>
            <a:r>
              <a:rPr lang="en-IN" dirty="0" smtClean="0"/>
              <a:t>Being </a:t>
            </a:r>
            <a:r>
              <a:rPr lang="en-IN" dirty="0"/>
              <a:t>aware of the theories will help you later in your life as a student when you will have to design a larger research project like your dissertation.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dirty="0"/>
              <a:t>You might also be able to discuss relevant research carried out in the same topic. </a:t>
            </a:r>
            <a:endParaRPr lang="en-IN" dirty="0" smtClean="0"/>
          </a:p>
          <a:p>
            <a:r>
              <a:rPr lang="en-IN" dirty="0" smtClean="0"/>
              <a:t>It </a:t>
            </a:r>
            <a:r>
              <a:rPr lang="en-IN" dirty="0"/>
              <a:t>is important to be able to discuss relevant </a:t>
            </a:r>
            <a:r>
              <a:rPr lang="en-IN" dirty="0" smtClean="0"/>
              <a:t>research </a:t>
            </a:r>
            <a:r>
              <a:rPr lang="en-IN" dirty="0"/>
              <a:t>to keep abreast of everything that is published every year in a topic. </a:t>
            </a:r>
            <a:endParaRPr lang="en-IN" dirty="0" smtClean="0"/>
          </a:p>
          <a:p>
            <a:r>
              <a:rPr lang="en-IN" dirty="0" smtClean="0"/>
              <a:t>The </a:t>
            </a:r>
            <a:r>
              <a:rPr lang="en-IN" dirty="0"/>
              <a:t>job of the writer of the literature review is to summarize and discuss the major documents published in that topic over a stated period of time. </a:t>
            </a:r>
            <a:endParaRPr lang="en-IN"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dirty="0" smtClean="0"/>
              <a:t>The discussion will take into account the methods and the results or findings of the most relevant research. </a:t>
            </a:r>
          </a:p>
          <a:p>
            <a:r>
              <a:rPr lang="en-IN" dirty="0" smtClean="0"/>
              <a:t>The reviewer will assess whether the methodology is appropriate and whether the results seem valid. </a:t>
            </a:r>
          </a:p>
          <a:p>
            <a:r>
              <a:rPr lang="en-IN" dirty="0" smtClean="0"/>
              <a:t>The reviewer therefore evaluates the quality of the research as opposed to merely listing documents. </a:t>
            </a:r>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1260</Words>
  <Application>Microsoft Office PowerPoint</Application>
  <PresentationFormat>On-screen Show (4:3)</PresentationFormat>
  <Paragraphs>95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Review of Related Literature</vt:lpstr>
      <vt:lpstr>  Definition and Concept of Literature Review   </vt:lpstr>
      <vt:lpstr>Concept</vt:lpstr>
      <vt:lpstr>Slide 4</vt:lpstr>
      <vt:lpstr>Slide 5</vt:lpstr>
      <vt:lpstr>Purpose of a Literature Review</vt:lpstr>
      <vt:lpstr>Slide 7</vt:lpstr>
      <vt:lpstr>Slide 8</vt:lpstr>
      <vt:lpstr>Slide 9</vt:lpstr>
      <vt:lpstr>Slide 10</vt:lpstr>
      <vt:lpstr> Mechanics of Writing a Literature Review </vt:lpstr>
      <vt:lpstr>How to Find What You Need to Read</vt:lpstr>
      <vt:lpstr> The question of what to read is more tricky.  </vt:lpstr>
      <vt:lpstr>Whom to Read</vt:lpstr>
      <vt:lpstr>Slide 15</vt:lpstr>
      <vt:lpstr>What to Read</vt:lpstr>
      <vt:lpstr>Slide 17</vt:lpstr>
      <vt:lpstr>Slide 18</vt:lpstr>
      <vt:lpstr>Abstract Writing</vt:lpstr>
      <vt:lpstr>Mechanics of Writing an Abstract</vt:lpstr>
      <vt:lpstr> Usually Your Summary / Abstract Must Include :  </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Ajay</dc:creator>
  <cp:lastModifiedBy>AJAY</cp:lastModifiedBy>
  <cp:revision>12</cp:revision>
  <dcterms:created xsi:type="dcterms:W3CDTF">2013-01-20T06:26:58Z</dcterms:created>
  <dcterms:modified xsi:type="dcterms:W3CDTF">2014-01-10T16:20:53Z</dcterms:modified>
</cp:coreProperties>
</file>